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84" r:id="rId19"/>
    <p:sldId id="365" r:id="rId20"/>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7241" autoAdjust="0"/>
  </p:normalViewPr>
  <p:slideViewPr>
    <p:cSldViewPr>
      <p:cViewPr>
        <p:scale>
          <a:sx n="118" d="100"/>
          <a:sy n="118" d="100"/>
        </p:scale>
        <p:origin x="-3270" y="-15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05.01.2025</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Directorate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OMNIA VINCENT SAPIENTA</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8092" y="8093"/>
            <a:ext cx="294905" cy="267494"/>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NOTIA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VID-OPAR-002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2021-11-15</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2.0 </a:t>
            </a:r>
            <a:endParaRPr lang="en-US" sz="1400" dirty="0">
              <a:latin typeface="Arial" pitchFamily="34" charset="0"/>
              <a:cs typeface="Arial" pitchFamily="34" charset="0"/>
            </a:endParaRPr>
          </a:p>
        </p:txBody>
      </p:sp>
      <p:sp>
        <p:nvSpPr>
          <p:cNvPr id="12" name="TekstSylinder 11"/>
          <p:cNvSpPr txBox="1"/>
          <p:nvPr/>
        </p:nvSpPr>
        <p:spPr>
          <a:xfrm>
            <a:off x="0" y="2067694"/>
            <a:ext cx="9143999"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DIRECTORATE</a:t>
            </a:r>
          </a:p>
          <a:p>
            <a:pPr algn="ctr"/>
            <a:r>
              <a:rPr lang="en-US" b="1" i="1" dirty="0" smtClean="0">
                <a:solidFill>
                  <a:srgbClr val="35261F"/>
                </a:solidFill>
                <a:latin typeface="Constantia" pitchFamily="18" charset="0"/>
              </a:rPr>
              <a:t>OMNIA VINCIT SAPIENTA</a:t>
            </a:r>
            <a:endParaRPr lang="en-US" b="1" i="1" dirty="0">
              <a:solidFill>
                <a:srgbClr val="35261F"/>
              </a:solidFill>
              <a:latin typeface="Constantia" pitchFamily="18" charset="0"/>
            </a:endParaRPr>
          </a:p>
        </p:txBody>
      </p:sp>
      <p:pic>
        <p:nvPicPr>
          <p:cNvPr id="1026" name="Picture 2" descr="D:\DCS_Missions\OPAR-Brief\LOGOS\VID_logo.png"/>
          <p:cNvPicPr>
            <a:picLocks noChangeAspect="1" noChangeArrowheads="1"/>
          </p:cNvPicPr>
          <p:nvPr/>
        </p:nvPicPr>
        <p:blipFill>
          <a:blip r:embed="rId3" cstate="print"/>
          <a:srcRect/>
          <a:stretch>
            <a:fillRect/>
          </a:stretch>
        </p:blipFill>
        <p:spPr bwMode="auto">
          <a:xfrm>
            <a:off x="3275857" y="259414"/>
            <a:ext cx="2016224" cy="182881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may have a local point defense. The intention for the point defense is to be able to shoot down Anti Radiation Missiles (ARM) that are being launched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r>
              <a:rPr lang="en-US" sz="1200" dirty="0" smtClean="0"/>
              <a:t>Air Defense fighters can be controlled either from AWACS if a country have that, or they can be controlled by  Ground Controlled Intercept (GCI),  where a human controller, normally situated in the ADCC or SCC vectors the air defense fighters against incoming threat.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Notian IADS</a:t>
            </a:r>
            <a:endParaRPr lang="en-US" sz="4800" dirty="0"/>
          </a:p>
        </p:txBody>
      </p:sp>
      <p:pic>
        <p:nvPicPr>
          <p:cNvPr id="4" name="Picture 2" descr="C:\Users\faceb\Downloads\polotno (1).png"/>
          <p:cNvPicPr>
            <a:picLocks noChangeAspect="1" noChangeArrowheads="1"/>
          </p:cNvPicPr>
          <p:nvPr/>
        </p:nvPicPr>
        <p:blipFill>
          <a:blip r:embed="rId2" cstate="print"/>
          <a:srcRect/>
          <a:stretch>
            <a:fillRect/>
          </a:stretch>
        </p:blipFill>
        <p:spPr bwMode="auto">
          <a:xfrm>
            <a:off x="4571998" y="3255333"/>
            <a:ext cx="1544277" cy="1029518"/>
          </a:xfrm>
          <a:prstGeom prst="rect">
            <a:avLst/>
          </a:prstGeom>
          <a:noFill/>
          <a:ln>
            <a:solidFill>
              <a:schemeClr val="tx1"/>
            </a:solidFill>
          </a:ln>
          <a:effectLst>
            <a:outerShdw blurRad="50800" dist="38100" dir="2700000" algn="tl" rotWithShape="0">
              <a:prstClr val="black">
                <a:alpha val="40000"/>
              </a:prstClr>
            </a:outerShdw>
          </a:effectLst>
        </p:spPr>
      </p:pic>
      <p:pic>
        <p:nvPicPr>
          <p:cNvPr id="5" name="Picture 2" descr="D:\GIT PROJECTS\OPAT-Brief\Socialist Republic of Notia - SRN.png"/>
          <p:cNvPicPr>
            <a:picLocks noChangeAspect="1" noChangeArrowheads="1"/>
          </p:cNvPicPr>
          <p:nvPr/>
        </p:nvPicPr>
        <p:blipFill>
          <a:blip r:embed="rId3" cstate="print"/>
          <a:srcRect/>
          <a:stretch>
            <a:fillRect/>
          </a:stretch>
        </p:blipFill>
        <p:spPr bwMode="auto">
          <a:xfrm>
            <a:off x="2928926" y="3255333"/>
            <a:ext cx="1546392" cy="1030929"/>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a:t>
            </a:r>
            <a:r>
              <a:rPr lang="en-US" sz="1200" dirty="0" err="1" smtClean="0"/>
              <a:t>Notian</a:t>
            </a:r>
            <a:r>
              <a:rPr lang="en-US" sz="1200" dirty="0" smtClean="0"/>
              <a:t> IADS is organized in two separate sectors: </a:t>
            </a:r>
            <a:r>
              <a:rPr lang="en-US" sz="1200" dirty="0" err="1" smtClean="0"/>
              <a:t>Notian</a:t>
            </a:r>
            <a:r>
              <a:rPr lang="en-US" sz="1200" dirty="0" smtClean="0"/>
              <a:t> Air Defense Force Sector North (SRN ADF S N), and </a:t>
            </a:r>
            <a:r>
              <a:rPr lang="en-US" sz="1200" dirty="0" err="1" smtClean="0"/>
              <a:t>Notian</a:t>
            </a:r>
            <a:r>
              <a:rPr lang="en-US" sz="1200" dirty="0" smtClean="0"/>
              <a:t> Air Defense Sector South (SRN ADF S S).</a:t>
            </a:r>
          </a:p>
          <a:p>
            <a:endParaRPr lang="en-US" sz="1200" dirty="0" smtClean="0"/>
          </a:p>
          <a:p>
            <a:endParaRPr lang="en-US" sz="1200" dirty="0" smtClean="0"/>
          </a:p>
          <a:p>
            <a:r>
              <a:rPr lang="en-US" sz="1200" dirty="0" smtClean="0"/>
              <a:t>The </a:t>
            </a:r>
            <a:r>
              <a:rPr lang="en-US" sz="1200" dirty="0" err="1" smtClean="0"/>
              <a:t>Notian</a:t>
            </a:r>
            <a:r>
              <a:rPr lang="en-US" sz="1200" dirty="0" smtClean="0"/>
              <a:t> IADS is split into three elements: </a:t>
            </a:r>
          </a:p>
          <a:p>
            <a:r>
              <a:rPr lang="en-US" sz="1200" dirty="0" smtClean="0"/>
              <a:t>First, Interceptor aircraft on QRA duty protect the entire </a:t>
            </a:r>
            <a:r>
              <a:rPr lang="en-US" sz="1200" dirty="0" err="1" smtClean="0"/>
              <a:t>Notian</a:t>
            </a:r>
            <a:r>
              <a:rPr lang="en-US" sz="1200" dirty="0" smtClean="0"/>
              <a:t> airspace.</a:t>
            </a:r>
          </a:p>
          <a:p>
            <a:endParaRPr lang="en-US" sz="1200" dirty="0" smtClean="0"/>
          </a:p>
          <a:p>
            <a:r>
              <a:rPr lang="en-US" sz="1200" dirty="0" smtClean="0"/>
              <a:t>Second, large static SAMs such as SA-5, SA-10 and SA-2 is used to protect airfields and strategic locations such as important military targets.</a:t>
            </a:r>
          </a:p>
          <a:p>
            <a:endParaRPr lang="en-US" sz="1200" dirty="0" smtClean="0"/>
          </a:p>
          <a:p>
            <a:r>
              <a:rPr lang="en-US" sz="1200" dirty="0" smtClean="0"/>
              <a:t>The third element is mobile SAMs such as SA-6 and SA-11  which is used to fill gaps in the coverage. These systems are mobile to avoid being targeted by long range precision guided munitions. </a:t>
            </a:r>
          </a:p>
          <a:p>
            <a:r>
              <a:rPr lang="en-US" sz="1200" dirty="0" smtClean="0"/>
              <a:t> </a:t>
            </a:r>
          </a:p>
          <a:p>
            <a:endParaRPr lang="en-US" sz="1200" dirty="0" smtClean="0"/>
          </a:p>
          <a:p>
            <a:r>
              <a:rPr lang="en-US" sz="1200" dirty="0" smtClean="0"/>
              <a:t>The air force operated GCI (Ground Controlled Intercept) system forms the top tier of the IADS, supporting fighters with GCI vectors, but also </a:t>
            </a:r>
            <a:r>
              <a:rPr lang="en-US" sz="1200" dirty="0" err="1" smtClean="0"/>
              <a:t>datalinking</a:t>
            </a:r>
            <a:r>
              <a:rPr lang="en-US" sz="1200" dirty="0" smtClean="0"/>
              <a:t> early warning information down to individual SAMs . GCI conducts control of interceptors from the sector command center. The interceptor aircraft can come from other sectors, as they will be scrambled from the Air Defense Command Center.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856129" y="1000114"/>
            <a:ext cx="4859275" cy="3625544"/>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ADF SECTOR NORTH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Notian </a:t>
            </a:r>
            <a:r>
              <a:rPr lang="en-US" sz="1200" dirty="0" smtClean="0"/>
              <a:t>ADF Sector </a:t>
            </a:r>
            <a:r>
              <a:rPr lang="en-US" sz="1200" dirty="0" smtClean="0"/>
              <a:t>NORTH </a:t>
            </a:r>
            <a:r>
              <a:rPr lang="en-US" sz="1200" dirty="0" smtClean="0"/>
              <a:t>is the most defended sector in </a:t>
            </a:r>
            <a:r>
              <a:rPr lang="en-US" sz="1200" dirty="0" smtClean="0"/>
              <a:t>Notia </a:t>
            </a:r>
            <a:r>
              <a:rPr lang="en-US" sz="1200" dirty="0" smtClean="0"/>
              <a:t>as it protects </a:t>
            </a:r>
            <a:r>
              <a:rPr lang="en-US" sz="1200" dirty="0" smtClean="0"/>
              <a:t>the capitol of Murmansk.</a:t>
            </a:r>
            <a:endParaRPr lang="en-US" sz="1200" dirty="0" smtClean="0"/>
          </a:p>
          <a:p>
            <a:endParaRPr lang="en-US" sz="1200" dirty="0" smtClean="0"/>
          </a:p>
          <a:p>
            <a:r>
              <a:rPr lang="en-US" sz="1200" dirty="0" smtClean="0"/>
              <a:t>In addition to the units listed on the right, </a:t>
            </a:r>
            <a:r>
              <a:rPr lang="en-US" sz="1200" dirty="0" smtClean="0"/>
              <a:t>Murmansk </a:t>
            </a:r>
            <a:r>
              <a:rPr lang="en-US" sz="1200" dirty="0" smtClean="0"/>
              <a:t>is also the location where the Air Defense Command Center (ADCC) for the entire </a:t>
            </a:r>
            <a:r>
              <a:rPr lang="en-US" sz="1200" dirty="0" smtClean="0"/>
              <a:t>Notian </a:t>
            </a:r>
            <a:r>
              <a:rPr lang="en-US" sz="1200" dirty="0" smtClean="0"/>
              <a:t>IADS network is placed.</a:t>
            </a:r>
          </a:p>
          <a:p>
            <a:endParaRPr lang="en-US" sz="1200" dirty="0" smtClean="0"/>
          </a:p>
          <a:p>
            <a:r>
              <a:rPr lang="en-US" sz="1200" dirty="0" smtClean="0"/>
              <a:t>Severomorsk</a:t>
            </a:r>
            <a:r>
              <a:rPr lang="en-US" sz="1200" dirty="0" smtClean="0"/>
              <a:t>  </a:t>
            </a:r>
            <a:r>
              <a:rPr lang="en-US" sz="1200" dirty="0" smtClean="0"/>
              <a:t>houses the Sector Command Center (SCC) for sector </a:t>
            </a:r>
            <a:r>
              <a:rPr lang="en-US" sz="1200" dirty="0" smtClean="0"/>
              <a:t>NORTH</a:t>
            </a:r>
            <a:r>
              <a:rPr lang="en-US" sz="1200" dirty="0" smtClean="0"/>
              <a:t> </a:t>
            </a:r>
            <a:r>
              <a:rPr lang="en-US" sz="1200" dirty="0" smtClean="0"/>
              <a:t>(IVO </a:t>
            </a:r>
            <a:r>
              <a:rPr lang="en-US" sz="1200" dirty="0" smtClean="0"/>
              <a:t>SEVEROMORSK-1).</a:t>
            </a:r>
            <a:endParaRPr lang="en-US" sz="1200" dirty="0" smtClean="0"/>
          </a:p>
          <a:p>
            <a:endParaRPr lang="en-US" sz="1200" dirty="0" smtClean="0"/>
          </a:p>
          <a:p>
            <a:r>
              <a:rPr lang="en-US" sz="1200" dirty="0" smtClean="0"/>
              <a:t>ADF Sector </a:t>
            </a:r>
            <a:r>
              <a:rPr lang="en-US" sz="1200" dirty="0" smtClean="0"/>
              <a:t>NORTH’s </a:t>
            </a:r>
            <a:r>
              <a:rPr lang="en-US" sz="1200" dirty="0" smtClean="0"/>
              <a:t>focus is to protect </a:t>
            </a:r>
            <a:r>
              <a:rPr lang="en-US" sz="1200" dirty="0" smtClean="0"/>
              <a:t>Murmansk and Severomorsk </a:t>
            </a:r>
            <a:r>
              <a:rPr lang="en-US" sz="1200" dirty="0" smtClean="0"/>
              <a:t>to keep the regime safe, as well as protect strategic important installations (airfields).</a:t>
            </a:r>
          </a:p>
          <a:p>
            <a:endParaRPr lang="en-US" sz="1200" dirty="0" smtClean="0"/>
          </a:p>
          <a:p>
            <a:r>
              <a:rPr lang="en-US" sz="1200" dirty="0" smtClean="0"/>
              <a:t>Additional SAM units from the </a:t>
            </a:r>
            <a:r>
              <a:rPr lang="en-US" sz="1200" dirty="0" smtClean="0"/>
              <a:t>Notian </a:t>
            </a:r>
            <a:r>
              <a:rPr lang="en-US" sz="1200" dirty="0" smtClean="0"/>
              <a:t>Army </a:t>
            </a:r>
            <a:r>
              <a:rPr lang="en-US" sz="1200" dirty="0" smtClean="0"/>
              <a:t>may  </a:t>
            </a:r>
            <a:r>
              <a:rPr lang="en-US" sz="1200" dirty="0" smtClean="0"/>
              <a:t>also contribute to the </a:t>
            </a:r>
            <a:r>
              <a:rPr lang="en-US" sz="1200" dirty="0" smtClean="0"/>
              <a:t>defense </a:t>
            </a:r>
            <a:r>
              <a:rPr lang="en-US" sz="1200" dirty="0" smtClean="0"/>
              <a:t>of </a:t>
            </a:r>
            <a:r>
              <a:rPr lang="en-US" sz="1200" dirty="0" smtClean="0"/>
              <a:t>Murmansk and Severomorsk, </a:t>
            </a:r>
            <a:r>
              <a:rPr lang="en-US" sz="1200" dirty="0" smtClean="0"/>
              <a:t>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4000496" y="785800"/>
            <a:ext cx="2071702" cy="4071966"/>
          </a:xfrm>
          <a:prstGeom prst="rect">
            <a:avLst/>
          </a:prstGeom>
          <a:solidFill>
            <a:schemeClr val="accent1">
              <a:lumMod val="20000"/>
              <a:lumOff val="80000"/>
            </a:schemeClr>
          </a:solidFill>
          <a:ln>
            <a:solidFill>
              <a:schemeClr val="tx1"/>
            </a:solidFill>
          </a:ln>
        </p:spPr>
        <p:txBody>
          <a:bodyPr wrap="square" rtlCol="0">
            <a:normAutofit fontScale="85000" lnSpcReduction="20000"/>
          </a:bodyPr>
          <a:lstStyle/>
          <a:p>
            <a:r>
              <a:rPr lang="en-US" sz="1700" b="1" u="sng" dirty="0" smtClean="0"/>
              <a:t>Sector North units:</a:t>
            </a:r>
          </a:p>
          <a:p>
            <a:endParaRPr lang="en-US" sz="900" b="1" dirty="0" smtClean="0"/>
          </a:p>
          <a:p>
            <a:r>
              <a:rPr lang="en-US" sz="1200" b="1" dirty="0" smtClean="0"/>
              <a:t>800th SA–5 Regiment</a:t>
            </a:r>
          </a:p>
          <a:p>
            <a:r>
              <a:rPr lang="en-US" sz="1200" dirty="0" smtClean="0"/>
              <a:t>8000 EWR BN</a:t>
            </a:r>
          </a:p>
          <a:p>
            <a:r>
              <a:rPr lang="en-US" sz="1200" dirty="0" smtClean="0"/>
              <a:t>8001 SA-5BN</a:t>
            </a:r>
          </a:p>
          <a:p>
            <a:r>
              <a:rPr lang="en-US" sz="1200" dirty="0" smtClean="0"/>
              <a:t>8002 SA-3 BN</a:t>
            </a:r>
          </a:p>
          <a:p>
            <a:r>
              <a:rPr lang="en-US" sz="1200" dirty="0" smtClean="0"/>
              <a:t>8003 SA-3 BN</a:t>
            </a:r>
          </a:p>
          <a:p>
            <a:r>
              <a:rPr lang="en-US" sz="1200" dirty="0" smtClean="0"/>
              <a:t>8004 </a:t>
            </a:r>
            <a:r>
              <a:rPr lang="en-US" sz="1200" dirty="0" smtClean="0"/>
              <a:t>Air Defense Battery</a:t>
            </a:r>
          </a:p>
          <a:p>
            <a:endParaRPr lang="en-US" sz="24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 Air </a:t>
            </a:r>
            <a:r>
              <a:rPr lang="en-US" sz="1200" dirty="0" smtClean="0"/>
              <a:t>Defense 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 Air </a:t>
            </a:r>
            <a:r>
              <a:rPr lang="en-US" sz="1200" dirty="0" smtClean="0"/>
              <a:t>Defense </a:t>
            </a:r>
            <a:r>
              <a:rPr lang="en-US" sz="1200" dirty="0" smtClean="0"/>
              <a:t>Batter</a:t>
            </a:r>
          </a:p>
          <a:p>
            <a:endParaRPr lang="en-US" sz="1200" b="1" dirty="0" smtClean="0"/>
          </a:p>
          <a:p>
            <a:r>
              <a:rPr lang="en-US" sz="1200" b="1" dirty="0" smtClean="0"/>
              <a:t>812</a:t>
            </a:r>
            <a:r>
              <a:rPr lang="en-US" sz="1200" b="1" baseline="30000" dirty="0" smtClean="0"/>
              <a:t>th</a:t>
            </a:r>
            <a:r>
              <a:rPr lang="en-US" sz="1200" b="1" dirty="0" smtClean="0"/>
              <a:t> </a:t>
            </a:r>
            <a:r>
              <a:rPr lang="en-US" sz="1200" b="1" dirty="0" smtClean="0"/>
              <a:t>SA–2 Regiment</a:t>
            </a:r>
          </a:p>
          <a:p>
            <a:r>
              <a:rPr lang="en-US" sz="1200" dirty="0" smtClean="0"/>
              <a:t>8120 </a:t>
            </a:r>
            <a:r>
              <a:rPr lang="en-US" sz="1200" dirty="0" smtClean="0"/>
              <a:t>EWR BN</a:t>
            </a:r>
          </a:p>
          <a:p>
            <a:r>
              <a:rPr lang="en-US" sz="1200" dirty="0" smtClean="0"/>
              <a:t>8121 </a:t>
            </a:r>
            <a:r>
              <a:rPr lang="en-US" sz="1200" dirty="0" smtClean="0"/>
              <a:t>SA-2 BN</a:t>
            </a:r>
          </a:p>
          <a:p>
            <a:r>
              <a:rPr lang="en-US" sz="1200" dirty="0" smtClean="0"/>
              <a:t>8122 </a:t>
            </a:r>
            <a:r>
              <a:rPr lang="en-US" sz="1200" dirty="0" smtClean="0"/>
              <a:t>SA-3 BN</a:t>
            </a:r>
          </a:p>
          <a:p>
            <a:r>
              <a:rPr lang="en-US" sz="1200" dirty="0" smtClean="0"/>
              <a:t>8123 </a:t>
            </a:r>
            <a:r>
              <a:rPr lang="en-US" sz="1200" dirty="0" smtClean="0"/>
              <a:t>SA-3 BN</a:t>
            </a:r>
          </a:p>
          <a:p>
            <a:r>
              <a:rPr lang="en-US" sz="1200" dirty="0" smtClean="0"/>
              <a:t>8124 </a:t>
            </a:r>
            <a:r>
              <a:rPr lang="en-US" sz="1200" dirty="0" smtClean="0"/>
              <a:t>Air Defense Battery</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3" name="TekstSylinder 22"/>
          <p:cNvSpPr txBox="1"/>
          <p:nvPr/>
        </p:nvSpPr>
        <p:spPr>
          <a:xfrm>
            <a:off x="6215074" y="785800"/>
            <a:ext cx="228601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700" b="1" u="sng" dirty="0" smtClean="0"/>
              <a:t>Sector North units:</a:t>
            </a:r>
          </a:p>
          <a:p>
            <a:endParaRPr lang="en-US" sz="1200" dirty="0" smtClean="0"/>
          </a:p>
          <a:p>
            <a:r>
              <a:rPr lang="en-US" sz="1200" b="1" dirty="0" smtClean="0"/>
              <a:t>821</a:t>
            </a:r>
            <a:r>
              <a:rPr lang="en-US" sz="1200" b="1" baseline="30000" dirty="0" smtClean="0"/>
              <a:t>st</a:t>
            </a:r>
            <a:r>
              <a:rPr lang="en-US" sz="1200" b="1" dirty="0" smtClean="0"/>
              <a:t> SA-6 Regiment</a:t>
            </a:r>
          </a:p>
          <a:p>
            <a:r>
              <a:rPr lang="en-US" sz="1200" dirty="0" smtClean="0"/>
              <a:t>8210 EWR BN</a:t>
            </a:r>
          </a:p>
          <a:p>
            <a:r>
              <a:rPr lang="en-US" sz="1200" dirty="0" smtClean="0"/>
              <a:t>8211 SA-6 BN</a:t>
            </a:r>
          </a:p>
          <a:p>
            <a:r>
              <a:rPr lang="en-US" sz="1200" dirty="0" smtClean="0"/>
              <a:t>8212 SA-6 BN</a:t>
            </a:r>
          </a:p>
          <a:p>
            <a:r>
              <a:rPr lang="en-US" sz="1200" dirty="0" smtClean="0"/>
              <a:t>8213 Air </a:t>
            </a:r>
            <a:r>
              <a:rPr lang="en-US" sz="1200" dirty="0" smtClean="0"/>
              <a:t>Defense Battery</a:t>
            </a:r>
          </a:p>
          <a:p>
            <a:endParaRPr lang="en-US" sz="1200" dirty="0" smtClean="0"/>
          </a:p>
          <a:p>
            <a:r>
              <a:rPr lang="en-US" sz="1200" b="1" dirty="0" smtClean="0"/>
              <a:t>8220</a:t>
            </a:r>
            <a:r>
              <a:rPr lang="en-US" sz="1200" b="1" baseline="30000" dirty="0" smtClean="0"/>
              <a:t>nd</a:t>
            </a:r>
            <a:r>
              <a:rPr lang="en-US" sz="1200" b="1" dirty="0" smtClean="0"/>
              <a:t> SA-11 Battalion</a:t>
            </a:r>
          </a:p>
          <a:p>
            <a:r>
              <a:rPr lang="en-US" sz="1200" dirty="0" smtClean="0"/>
              <a:t>8220 SA-11 </a:t>
            </a:r>
            <a:r>
              <a:rPr lang="en-US" sz="1200" dirty="0" smtClean="0"/>
              <a:t>Battery</a:t>
            </a:r>
          </a:p>
          <a:p>
            <a:r>
              <a:rPr lang="en-US" sz="1200" dirty="0" smtClean="0"/>
              <a:t>8221 SA-11 Battery</a:t>
            </a:r>
          </a:p>
          <a:p>
            <a:endParaRPr lang="en-US" sz="1200" dirty="0" smtClean="0"/>
          </a:p>
          <a:p>
            <a:r>
              <a:rPr lang="en-US" sz="1200" b="1" dirty="0" smtClean="0"/>
              <a:t>829</a:t>
            </a:r>
            <a:r>
              <a:rPr lang="en-US" sz="1200" b="1" baseline="30000" dirty="0" smtClean="0"/>
              <a:t>th</a:t>
            </a:r>
            <a:r>
              <a:rPr lang="en-US" sz="1200" b="1" dirty="0" smtClean="0"/>
              <a:t> SA-10 </a:t>
            </a:r>
            <a:r>
              <a:rPr lang="en-US" sz="1200" b="1" dirty="0" smtClean="0"/>
              <a:t>Regiment</a:t>
            </a:r>
          </a:p>
          <a:p>
            <a:r>
              <a:rPr lang="en-US" sz="1200" dirty="0" smtClean="0"/>
              <a:t>8290 </a:t>
            </a:r>
            <a:r>
              <a:rPr lang="en-US" sz="1200" dirty="0" smtClean="0"/>
              <a:t>EWR BN</a:t>
            </a:r>
          </a:p>
          <a:p>
            <a:r>
              <a:rPr lang="en-US" sz="1200" dirty="0" smtClean="0"/>
              <a:t>8291 SA-10 </a:t>
            </a:r>
            <a:r>
              <a:rPr lang="en-US" sz="1200" dirty="0" smtClean="0"/>
              <a:t>BN</a:t>
            </a:r>
          </a:p>
          <a:p>
            <a:r>
              <a:rPr lang="en-US" sz="1200" dirty="0" smtClean="0"/>
              <a:t>8292 SA-11 </a:t>
            </a:r>
            <a:r>
              <a:rPr lang="en-US" sz="1200" dirty="0" smtClean="0"/>
              <a:t>BN</a:t>
            </a:r>
          </a:p>
          <a:p>
            <a:r>
              <a:rPr lang="en-US" sz="1200" dirty="0" smtClean="0"/>
              <a:t>8293 Air </a:t>
            </a:r>
            <a:r>
              <a:rPr lang="en-US" sz="1200" dirty="0" smtClean="0"/>
              <a:t>Defense Battery</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ADF SECTOR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a:t>
            </a:r>
            <a:r>
              <a:rPr lang="en-US" sz="1200" dirty="0" smtClean="0"/>
              <a:t>SOUTH </a:t>
            </a:r>
            <a:r>
              <a:rPr lang="en-US" sz="1200" dirty="0" smtClean="0"/>
              <a:t>is located IVO </a:t>
            </a:r>
            <a:r>
              <a:rPr lang="en-US" sz="1200" dirty="0" smtClean="0"/>
              <a:t>OLENYA Airbase</a:t>
            </a:r>
            <a:r>
              <a:rPr lang="en-US" sz="1200" dirty="0" smtClean="0"/>
              <a:t>.</a:t>
            </a:r>
          </a:p>
          <a:p>
            <a:endParaRPr lang="en-US" sz="1200" dirty="0" smtClean="0"/>
          </a:p>
          <a:p>
            <a:r>
              <a:rPr lang="en-US" sz="1200" dirty="0" smtClean="0"/>
              <a:t>ADF Sector </a:t>
            </a:r>
            <a:r>
              <a:rPr lang="en-US" sz="1200" dirty="0" smtClean="0"/>
              <a:t>SOUTH’s </a:t>
            </a:r>
            <a:r>
              <a:rPr lang="en-US" sz="1200" dirty="0" smtClean="0"/>
              <a:t>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a:t>
            </a:r>
            <a:r>
              <a:rPr lang="en-US" sz="1200" dirty="0" smtClean="0"/>
              <a:t>Notian</a:t>
            </a:r>
            <a:r>
              <a:rPr lang="en-US" sz="1200" dirty="0" smtClean="0"/>
              <a:t> </a:t>
            </a:r>
            <a:r>
              <a:rPr lang="en-US" sz="1200" dirty="0" smtClean="0"/>
              <a:t>Army </a:t>
            </a:r>
            <a:r>
              <a:rPr lang="en-US" sz="1200" dirty="0" smtClean="0"/>
              <a:t>may </a:t>
            </a:r>
            <a:r>
              <a:rPr lang="en-US" sz="1200" dirty="0" smtClean="0"/>
              <a:t>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West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Defense 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Defense 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Defense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Known </a:t>
            </a:r>
            <a:r>
              <a:rPr lang="en-US" dirty="0" err="1" smtClean="0"/>
              <a:t>Notian</a:t>
            </a:r>
            <a:r>
              <a:rPr lang="en-US" dirty="0" smtClean="0"/>
              <a:t> static SAMs</a:t>
            </a:r>
            <a:endParaRPr lang="en-US" dirty="0"/>
          </a:p>
        </p:txBody>
      </p:sp>
      <p:sp>
        <p:nvSpPr>
          <p:cNvPr id="3" name="TekstSylinder 2"/>
          <p:cNvSpPr txBox="1"/>
          <p:nvPr/>
        </p:nvSpPr>
        <p:spPr>
          <a:xfrm>
            <a:off x="142844" y="785800"/>
            <a:ext cx="3853092"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Abu al-</a:t>
            </a:r>
            <a:r>
              <a:rPr lang="en-US" sz="1200" dirty="0" err="1" smtClean="0"/>
              <a:t>Duhur</a:t>
            </a:r>
            <a:r>
              <a:rPr lang="en-US" sz="1200" dirty="0" smtClean="0"/>
              <a:t> SA-2 BN</a:t>
            </a:r>
          </a:p>
          <a:p>
            <a:r>
              <a:rPr lang="en-US" sz="1200" dirty="0" smtClean="0"/>
              <a:t>N35 44.400 E037 07.400</a:t>
            </a:r>
          </a:p>
          <a:p>
            <a:endParaRPr lang="en-US" sz="1200" dirty="0" smtClean="0"/>
          </a:p>
          <a:p>
            <a:r>
              <a:rPr lang="en-US" sz="1200" dirty="0" err="1" smtClean="0"/>
              <a:t>Jirah</a:t>
            </a:r>
            <a:r>
              <a:rPr lang="en-US" sz="1200" dirty="0" smtClean="0"/>
              <a:t> SA-2 BN</a:t>
            </a:r>
          </a:p>
          <a:p>
            <a:r>
              <a:rPr lang="en-US" sz="1200" dirty="0" smtClean="0"/>
              <a:t>N36 06.200 E037 55.800</a:t>
            </a:r>
          </a:p>
          <a:p>
            <a:endParaRPr lang="en-US" sz="1200" dirty="0" smtClean="0"/>
          </a:p>
          <a:p>
            <a:r>
              <a:rPr lang="en-US" sz="1200" dirty="0" err="1" smtClean="0"/>
              <a:t>Tabqua</a:t>
            </a:r>
            <a:r>
              <a:rPr lang="en-US" sz="1200" dirty="0" smtClean="0"/>
              <a:t> SA-2 BN</a:t>
            </a:r>
          </a:p>
          <a:p>
            <a:r>
              <a:rPr lang="en-US" sz="1200" dirty="0" smtClean="0"/>
              <a:t>N35 47.400 E038 38.100</a:t>
            </a:r>
          </a:p>
          <a:p>
            <a:endParaRPr lang="en-US" sz="1200" dirty="0" smtClean="0"/>
          </a:p>
          <a:p>
            <a:r>
              <a:rPr lang="en-US" sz="1200" dirty="0" smtClean="0"/>
              <a:t>Al </a:t>
            </a:r>
            <a:r>
              <a:rPr lang="en-US" sz="1200" dirty="0" err="1" smtClean="0"/>
              <a:t>Qusayr</a:t>
            </a:r>
            <a:r>
              <a:rPr lang="en-US" sz="1200" dirty="0" smtClean="0"/>
              <a:t> SA-2 BN</a:t>
            </a:r>
          </a:p>
          <a:p>
            <a:r>
              <a:rPr lang="en-US" sz="1200" dirty="0" smtClean="0"/>
              <a:t>N34 33.900 E036 34.500</a:t>
            </a:r>
          </a:p>
          <a:p>
            <a:endParaRPr lang="en-US" sz="1200" dirty="0" smtClean="0"/>
          </a:p>
          <a:p>
            <a:r>
              <a:rPr lang="en-US" sz="1200" dirty="0" smtClean="0"/>
              <a:t>Al </a:t>
            </a:r>
            <a:r>
              <a:rPr lang="en-US" sz="1200" dirty="0" err="1" smtClean="0"/>
              <a:t>Dumayr</a:t>
            </a:r>
            <a:r>
              <a:rPr lang="en-US" sz="1200" dirty="0" smtClean="0"/>
              <a:t> SA-2 BN</a:t>
            </a:r>
          </a:p>
          <a:p>
            <a:r>
              <a:rPr lang="en-US" sz="1200" dirty="0" smtClean="0"/>
              <a:t>N33 38.500 E036 53.153</a:t>
            </a:r>
          </a:p>
          <a:p>
            <a:endParaRPr lang="en-US" sz="1200" dirty="0" smtClean="0"/>
          </a:p>
          <a:p>
            <a:r>
              <a:rPr lang="en-US" sz="1200" dirty="0" smtClean="0"/>
              <a:t>Damascus SA-2 BN</a:t>
            </a:r>
          </a:p>
          <a:p>
            <a:r>
              <a:rPr lang="en-US" sz="1200" dirty="0" smtClean="0"/>
              <a:t>N33 26.100 E036 30.900</a:t>
            </a:r>
          </a:p>
          <a:p>
            <a:endParaRPr lang="en-US" sz="1200" dirty="0" smtClean="0"/>
          </a:p>
          <a:p>
            <a:r>
              <a:rPr lang="en-US" sz="1200" dirty="0" smtClean="0"/>
              <a:t>Damascus SA-5 BN</a:t>
            </a:r>
          </a:p>
          <a:p>
            <a:r>
              <a:rPr lang="en-US" sz="1200" dirty="0" smtClean="0"/>
              <a:t>N33 36.400 E036 45.300</a:t>
            </a:r>
          </a:p>
          <a:p>
            <a:endParaRPr lang="en-US" sz="1200" dirty="0" smtClean="0"/>
          </a:p>
          <a:p>
            <a:r>
              <a:rPr lang="en-US" sz="1200" b="1" dirty="0" smtClean="0"/>
              <a:t>NOTE: </a:t>
            </a:r>
            <a:r>
              <a:rPr lang="en-US" sz="1200" dirty="0" smtClean="0"/>
              <a:t>All coordinates TLE CAT 5 coordinates and can not be used for targeting.</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9" name="TekstSylinder 18"/>
          <p:cNvSpPr txBox="1"/>
          <p:nvPr/>
        </p:nvSpPr>
        <p:spPr>
          <a:xfrm>
            <a:off x="142844" y="1000114"/>
            <a:ext cx="4071966" cy="1661993"/>
          </a:xfrm>
          <a:prstGeom prst="rect">
            <a:avLst/>
          </a:prstGeom>
          <a:noFill/>
        </p:spPr>
        <p:txBody>
          <a:bodyPr wrap="square" rtlCol="0">
            <a:spAutoFit/>
          </a:bodyPr>
          <a:lstStyle/>
          <a:p>
            <a:r>
              <a:rPr lang="en-US" sz="1400" b="1" u="sng" dirty="0" smtClean="0">
                <a:latin typeface="Arial" pitchFamily="34" charset="0"/>
                <a:cs typeface="Arial" pitchFamily="34" charset="0"/>
              </a:rPr>
              <a:t>Aim:</a:t>
            </a:r>
          </a:p>
          <a:p>
            <a:r>
              <a:rPr lang="en-US" sz="1200" dirty="0" smtClean="0">
                <a:latin typeface="Arial" pitchFamily="34" charset="0"/>
                <a:cs typeface="Arial" pitchFamily="34" charset="0"/>
              </a:rPr>
              <a:t>First part of the report contains general information about IADS, while the second part of this report intends to present information on the Notian IADS, how it functions and critical target components.</a:t>
            </a:r>
          </a:p>
          <a:p>
            <a:endParaRPr lang="en-US" sz="1400" dirty="0" smtClean="0">
              <a:latin typeface="Arial" pitchFamily="34" charset="0"/>
              <a:cs typeface="Arial" pitchFamily="34" charset="0"/>
            </a:endParaRPr>
          </a:p>
          <a:p>
            <a:r>
              <a:rPr lang="en-US" sz="1400" b="1" u="sng" dirty="0" smtClean="0">
                <a:latin typeface="Arial" pitchFamily="34" charset="0"/>
                <a:cs typeface="Arial" pitchFamily="34" charset="0"/>
              </a:rPr>
              <a:t>Reference: </a:t>
            </a:r>
          </a:p>
          <a:p>
            <a:r>
              <a:rPr lang="en-US" sz="1200" dirty="0" smtClean="0">
                <a:latin typeface="Arial" pitchFamily="34" charset="0"/>
                <a:cs typeface="Arial" pitchFamily="34" charset="0"/>
                <a:hlinkClick r:id="rId2"/>
              </a:rPr>
              <a:t>INTREP VIS B-001 Generic Ground Force Structure v1.0</a:t>
            </a:r>
            <a:endParaRPr lang="en-US" sz="1200" dirty="0">
              <a:latin typeface="Arial" pitchFamily="34" charset="0"/>
              <a:cs typeface="Arial" pitchFamily="34" charset="0"/>
            </a:endParaRPr>
          </a:p>
        </p:txBody>
      </p:sp>
      <p:sp>
        <p:nvSpPr>
          <p:cNvPr id="20" name="TekstSylinder 19"/>
          <p:cNvSpPr txBox="1"/>
          <p:nvPr/>
        </p:nvSpPr>
        <p:spPr>
          <a:xfrm>
            <a:off x="4500562" y="1142990"/>
            <a:ext cx="4463926" cy="4247317"/>
          </a:xfrm>
          <a:prstGeom prst="rect">
            <a:avLst/>
          </a:prstGeom>
          <a:noFill/>
        </p:spPr>
        <p:txBody>
          <a:bodyPr wrap="square" rtlCol="0">
            <a:spAutoFit/>
          </a:bodyPr>
          <a:lstStyle/>
          <a:p>
            <a:r>
              <a:rPr lang="en-US" sz="1400" b="1" u="sng" dirty="0" smtClean="0">
                <a:latin typeface="Arial" pitchFamily="34" charset="0"/>
                <a:cs typeface="Arial" pitchFamily="34" charset="0"/>
              </a:rPr>
              <a:t>Content:</a:t>
            </a:r>
          </a:p>
          <a:p>
            <a:r>
              <a:rPr lang="en-US" sz="1400" dirty="0" smtClean="0">
                <a:latin typeface="Arial" pitchFamily="34" charset="0"/>
                <a:cs typeface="Arial" pitchFamily="34" charset="0"/>
                <a:hlinkClick r:id="rId3" action="ppaction://hlinksldjump"/>
              </a:rPr>
              <a:t>Part 1: General IADS information</a:t>
            </a:r>
            <a:endParaRPr lang="en-US" sz="1400" dirty="0" smtClean="0">
              <a:latin typeface="Arial" pitchFamily="34" charset="0"/>
              <a:cs typeface="Arial" pitchFamily="34" charset="0"/>
            </a:endParaRPr>
          </a:p>
          <a:p>
            <a:r>
              <a:rPr lang="en-US" sz="1200" dirty="0" smtClean="0">
                <a:latin typeface="Arial" pitchFamily="34" charset="0"/>
                <a:cs typeface="Arial" pitchFamily="34" charset="0"/>
                <a:hlinkClick r:id="rId4" action="ppaction://hlinksldjump"/>
              </a:rPr>
              <a:t>IADS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5" action="ppaction://hlinksldjump"/>
              </a:rPr>
              <a:t>Command Centre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6" action="ppaction://hlinksldjump"/>
              </a:rPr>
              <a:t>SAM Site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7" action="ppaction://hlinksldjump"/>
              </a:rPr>
              <a:t>Early Warning Radar</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8" action="ppaction://hlinksldjump"/>
              </a:rPr>
              <a:t>Connection node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9" action="ppaction://hlinksldjump"/>
              </a:rPr>
              <a:t>Power supply</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0" action="ppaction://hlinksldjump"/>
              </a:rPr>
              <a:t>AWACS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1" action="ppaction://hlinksldjump"/>
              </a:rPr>
              <a:t>Air Defense Fighters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2" action="ppaction://hlinksldjump"/>
              </a:rPr>
              <a:t>IADS Tactics</a:t>
            </a:r>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1400" dirty="0" smtClean="0">
                <a:latin typeface="Arial" pitchFamily="34" charset="0"/>
                <a:cs typeface="Arial" pitchFamily="34" charset="0"/>
                <a:hlinkClick r:id="rId13" action="ppaction://hlinksldjump"/>
              </a:rPr>
              <a:t>Part 2: Syrian IADS</a:t>
            </a:r>
            <a:endParaRPr lang="en-US" sz="1400" dirty="0" smtClean="0">
              <a:latin typeface="Arial" pitchFamily="34" charset="0"/>
              <a:cs typeface="Arial" pitchFamily="34" charset="0"/>
            </a:endParaRPr>
          </a:p>
          <a:p>
            <a:r>
              <a:rPr lang="en-US" sz="1200" dirty="0" smtClean="0">
                <a:latin typeface="Arial" pitchFamily="34" charset="0"/>
                <a:cs typeface="Arial" pitchFamily="34" charset="0"/>
                <a:hlinkClick r:id="rId14" action="ppaction://hlinksldjump"/>
              </a:rPr>
              <a:t>Syrian IADS organization</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5" action="ppaction://hlinksldjump"/>
              </a:rPr>
              <a:t>Syrian ADF sector South</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6" action="ppaction://hlinksldjump"/>
              </a:rPr>
              <a:t>Syrian ADF sector West</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7" action="ppaction://hlinksldjump"/>
              </a:rPr>
              <a:t>Syrian ADF sector East</a:t>
            </a:r>
            <a:endParaRPr lang="en-US" sz="12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400" dirty="0" smtClean="0"/>
              <a:t>PART 1: </a:t>
            </a:r>
            <a:br>
              <a:rPr lang="en-US" sz="4400" dirty="0" smtClean="0"/>
            </a:br>
            <a:r>
              <a:rPr lang="en-US" sz="4400" dirty="0" smtClean="0"/>
              <a:t>GENERAL IADS INFORMATION</a:t>
            </a:r>
            <a:endParaRPr lang="en-US"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Defense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Defense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Defense 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air defense command centre coordinates all parts of the IADS and make sure to give orders and information to the relevant participants.</a:t>
            </a:r>
          </a:p>
          <a:p>
            <a:endParaRPr lang="en-US" sz="1200" dirty="0" smtClean="0"/>
          </a:p>
          <a:p>
            <a:r>
              <a:rPr lang="en-US" sz="1200" dirty="0" smtClean="0"/>
              <a:t>The air defense command centre is powered by a primary power source and a backup power source. </a:t>
            </a:r>
          </a:p>
          <a:p>
            <a:r>
              <a:rPr lang="en-US" sz="1200" dirty="0" smtClean="0"/>
              <a:t>By attacking and destroying the power sources the air defense command centre is unable to function.</a:t>
            </a:r>
          </a:p>
          <a:p>
            <a:endParaRPr lang="en-US" sz="1200" dirty="0" smtClean="0"/>
          </a:p>
          <a:p>
            <a:r>
              <a:rPr lang="en-US" sz="1200" dirty="0" smtClean="0"/>
              <a:t>Often the air defense command centre also will have a backup command centre that takes its function if the primary command center is destroyed. The backup command center will have its own power sources to function.</a:t>
            </a:r>
          </a:p>
          <a:p>
            <a:endParaRPr lang="en-US" sz="1200" dirty="0" smtClean="0"/>
          </a:p>
          <a:p>
            <a:r>
              <a:rPr lang="en-US" sz="1200" dirty="0" smtClean="0"/>
              <a:t>The air defense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sector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may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(SA-5, SA-10, SA-2, SA-11, SA-6) can be protected by point defense systems such as the Air Defense Forces Battalions/Batteries and Platoons.</a:t>
            </a:r>
          </a:p>
          <a:p>
            <a:endParaRPr lang="en-US" sz="1200" dirty="0" smtClean="0"/>
          </a:p>
          <a:p>
            <a:r>
              <a:rPr lang="en-US" sz="1200" dirty="0" smtClean="0"/>
              <a:t>Mobile SAMs in the IADS will move regularly.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fontScale="92500" lnSpcReduction="10000"/>
          </a:bodyPr>
          <a:lstStyle/>
          <a:p>
            <a:r>
              <a:rPr lang="en-US" sz="1200" b="1" u="sng" dirty="0" smtClean="0"/>
              <a:t>IADS SAMs static </a:t>
            </a:r>
            <a:r>
              <a:rPr lang="en-US" sz="1200" b="1" u="sng" dirty="0" err="1" smtClean="0"/>
              <a:t>vs</a:t>
            </a:r>
            <a:r>
              <a:rPr lang="en-US" sz="1200" b="1" u="sng" dirty="0" smtClean="0"/>
              <a:t> mobile</a:t>
            </a:r>
          </a:p>
          <a:p>
            <a:r>
              <a:rPr lang="en-US" sz="1200" b="1" dirty="0" smtClean="0"/>
              <a:t>SA-6: </a:t>
            </a:r>
            <a:r>
              <a:rPr lang="en-US" sz="1200" dirty="0" smtClean="0"/>
              <a:t>Mobile</a:t>
            </a:r>
            <a:endParaRPr lang="en-US" sz="1200" b="1" dirty="0" smtClean="0"/>
          </a:p>
          <a:p>
            <a:r>
              <a:rPr lang="en-US" sz="1200" b="1" dirty="0" smtClean="0"/>
              <a:t>SA-11: </a:t>
            </a:r>
            <a:r>
              <a:rPr lang="en-US" sz="1200" dirty="0" smtClean="0"/>
              <a:t>Mobile</a:t>
            </a:r>
          </a:p>
          <a:p>
            <a:r>
              <a:rPr lang="en-US" sz="1200" b="1" dirty="0" smtClean="0"/>
              <a:t>SA-2: </a:t>
            </a:r>
            <a:r>
              <a:rPr lang="en-US" sz="1200" dirty="0" smtClean="0"/>
              <a:t>Semi static</a:t>
            </a:r>
            <a:endParaRPr lang="en-US" sz="1200" b="1" dirty="0" smtClean="0"/>
          </a:p>
          <a:p>
            <a:r>
              <a:rPr lang="en-US" sz="1200" b="1" dirty="0" smtClean="0"/>
              <a:t>SA-3: </a:t>
            </a:r>
            <a:r>
              <a:rPr lang="en-US" sz="1200" dirty="0" smtClean="0"/>
              <a:t>Semi static</a:t>
            </a:r>
          </a:p>
          <a:p>
            <a:r>
              <a:rPr lang="en-US" sz="1200" b="1" dirty="0" smtClean="0"/>
              <a:t>SA-5: </a:t>
            </a:r>
            <a:r>
              <a:rPr lang="en-US" sz="1200" dirty="0" smtClean="0"/>
              <a:t>Semi static</a:t>
            </a:r>
          </a:p>
          <a:p>
            <a:r>
              <a:rPr lang="en-US" sz="1200" b="1" dirty="0" smtClean="0"/>
              <a:t>SA-10: </a:t>
            </a:r>
            <a:r>
              <a:rPr lang="en-US" sz="1200" dirty="0" smtClean="0"/>
              <a:t>Semi static</a:t>
            </a:r>
          </a:p>
          <a:p>
            <a:endParaRPr lang="en-US" sz="1200" dirty="0" smtClean="0"/>
          </a:p>
          <a:p>
            <a:endParaRPr lang="en-US" sz="1200" dirty="0" smtClean="0"/>
          </a:p>
          <a:p>
            <a:r>
              <a:rPr lang="en-US" sz="1200" b="1" dirty="0" smtClean="0"/>
              <a:t>Semi static: </a:t>
            </a:r>
          </a:p>
          <a:p>
            <a:r>
              <a:rPr lang="en-US" sz="1200" dirty="0" smtClean="0"/>
              <a:t>Launchers are static but the SAM system can be moved if required due to shifting priorities of the IADS commander. This will likely be picked up by intelligence sources, and will take some time to complete.</a:t>
            </a:r>
          </a:p>
          <a:p>
            <a:endParaRPr lang="en-US" sz="1200" dirty="0" smtClean="0"/>
          </a:p>
          <a:p>
            <a:r>
              <a:rPr lang="en-US" sz="1200" b="1" dirty="0" smtClean="0"/>
              <a:t>Mobile:</a:t>
            </a:r>
          </a:p>
          <a:p>
            <a:r>
              <a:rPr lang="en-US" sz="1200" dirty="0" smtClean="0"/>
              <a:t>SAMs as a part of the IADS are given a area to protect, and will stay fairly static to be able to cover this area. But the radar and the launchers will be moving around, in order not to stay in the same location for prolonged period of times (more then 24 hours). The movement can vary from a few meters to kilometers. The intention is to avoid </a:t>
            </a:r>
            <a:r>
              <a:rPr lang="en-US" sz="1200" dirty="0" err="1" smtClean="0"/>
              <a:t>beeing</a:t>
            </a:r>
            <a:r>
              <a:rPr lang="en-US" sz="1200" dirty="0" smtClean="0"/>
              <a:t> targeted by weapons that is launched at coordinates.</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6417</TotalTime>
  <Words>2718</Words>
  <Application>Microsoft Office PowerPoint</Application>
  <PresentationFormat>Skjermfremvisning (16:9)</PresentationFormat>
  <Paragraphs>512</Paragraphs>
  <Slides>19</Slides>
  <Notes>1</Notes>
  <HiddenSlides>1</HiddenSlides>
  <MMClips>0</MMClips>
  <ScaleCrop>false</ScaleCrop>
  <HeadingPairs>
    <vt:vector size="4" baseType="variant">
      <vt:variant>
        <vt:lpstr>Tema</vt:lpstr>
      </vt:variant>
      <vt:variant>
        <vt:i4>1</vt:i4>
      </vt:variant>
      <vt:variant>
        <vt:lpstr>Lysbildetitler</vt:lpstr>
      </vt:variant>
      <vt:variant>
        <vt:i4>19</vt:i4>
      </vt:variant>
    </vt:vector>
  </HeadingPairs>
  <TitlesOfParts>
    <vt:vector size="20" baseType="lpstr">
      <vt:lpstr>Kontortema</vt:lpstr>
      <vt:lpstr>Lysbilde 1</vt:lpstr>
      <vt:lpstr>INTRODUCTION</vt:lpstr>
      <vt:lpstr>PART 1:  GENERAL IADS INFORMATION</vt:lpstr>
      <vt:lpstr>Integrated Air Defense System (IADS)</vt:lpstr>
      <vt:lpstr>AIR DEFENSE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Notian IADS</vt:lpstr>
      <vt:lpstr>NOTIAN IADS ORGANIZATION</vt:lpstr>
      <vt:lpstr>NOTIAN ADF SECTOR NORTH</vt:lpstr>
      <vt:lpstr>NOTIAN ADF SECTOR SOUTH</vt:lpstr>
      <vt:lpstr>Known Notian static SAMs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VID OPAT-002 </dc:title>
  <dc:subject>INTREP VID OPAT-002 - Notia IADS</dc:subject>
  <dc:creator>132nd Virtual Wing;VID</dc:creator>
  <cp:keywords>INTREP VID OPAT-002</cp:keywords>
  <cp:lastModifiedBy>Frode Nakken</cp:lastModifiedBy>
  <cp:revision>455</cp:revision>
  <dcterms:created xsi:type="dcterms:W3CDTF">2019-03-12T22:01:00Z</dcterms:created>
  <dcterms:modified xsi:type="dcterms:W3CDTF">2025-01-05T14:07:05Z</dcterms:modified>
</cp:coreProperties>
</file>